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1pPr>
    <a:lvl2pPr indent="457200"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2pPr>
    <a:lvl3pPr indent="914400"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3pPr>
    <a:lvl4pPr indent="1371600"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4pPr>
    <a:lvl5pPr indent="1828800"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5pPr>
    <a:lvl6pPr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6pPr>
    <a:lvl7pPr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7pPr>
    <a:lvl8pPr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8pPr>
    <a:lvl9pPr>
      <a:defRPr>
        <a:solidFill>
          <a:srgbClr val="FFFF99"/>
        </a:solidFill>
        <a:latin typeface="Lucida Sans Unicode"/>
        <a:ea typeface="Lucida Sans Unicode"/>
        <a:cs typeface="Lucida Sans Unicode"/>
        <a:sym typeface="Lucida Sans Unicod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DAE7D4"/>
          </a:solidFill>
        </a:fill>
      </a:tcStyle>
    </a:wholeTbl>
    <a:band2H>
      <a:tcTxStyle b="def" i="def"/>
      <a:tcStyle>
        <a:tcBdr/>
        <a:fill>
          <a:solidFill>
            <a:srgbClr val="EDF4EB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8BBD71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381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8BBD71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381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8BBD7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EB"/>
          </a:solidFill>
        </a:fill>
      </a:tcStyle>
    </a:wholeTbl>
    <a:band2H>
      <a:tcTxStyle b="def" i="def"/>
      <a:tcStyle>
        <a:tcBdr/>
        <a:fill>
          <a:solidFill>
            <a:srgbClr val="FFFFF5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C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381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C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381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CED4CC"/>
          </a:solidFill>
        </a:fill>
      </a:tcStyle>
    </a:wholeTbl>
    <a:band2H>
      <a:tcTxStyle b="def" i="def"/>
      <a:tcStyle>
        <a:tcBdr/>
        <a:fill>
          <a:solidFill>
            <a:srgbClr val="E8EBE7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4A7035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381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4A7035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381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4A703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EF"/>
          </a:solidFill>
        </a:fill>
      </a:tcStyle>
    </a:wholeTbl>
    <a:band2H>
      <a:tcTxStyle b="def" i="def"/>
      <a:tcStyle>
        <a:tcBdr/>
        <a:fill>
          <a:solidFill>
            <a:srgbClr val="008000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BD71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99"/>
              </a:solidFill>
              <a:prstDash val="solid"/>
              <a:bevel/>
            </a:ln>
          </a:top>
          <a:bottom>
            <a:ln w="25400" cap="flat">
              <a:solidFill>
                <a:srgbClr val="FFFF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000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99"/>
              </a:solidFill>
              <a:prstDash val="solid"/>
              <a:bevel/>
            </a:ln>
          </a:top>
          <a:bottom>
            <a:ln w="25400" cap="flat">
              <a:solidFill>
                <a:srgbClr val="FFFF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BD7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FFFF99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DD"/>
          </a:solidFill>
        </a:fill>
      </a:tcStyle>
    </a:wholeTbl>
    <a:band2H>
      <a:tcTxStyle b="def" i="def"/>
      <a:tcStyle>
        <a:tcBdr/>
        <a:fill>
          <a:solidFill>
            <a:srgbClr val="FFFFE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9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381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9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381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FFFF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008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solidFill>
            <a:srgbClr val="008000">
              <a:alpha val="20000"/>
            </a:srgbClr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50800" cap="flat">
              <a:solidFill>
                <a:srgbClr val="008000"/>
              </a:solidFill>
              <a:prstDash val="solid"/>
              <a:bevel/>
            </a:ln>
          </a:top>
          <a:bottom>
            <a:ln w="127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8000"/>
      </a:tcTxStyle>
      <a:tcStyle>
        <a:tcBdr>
          <a:left>
            <a:ln w="12700" cap="flat">
              <a:solidFill>
                <a:srgbClr val="008000"/>
              </a:solidFill>
              <a:prstDash val="solid"/>
              <a:bevel/>
            </a:ln>
          </a:left>
          <a:right>
            <a:ln w="12700" cap="flat">
              <a:solidFill>
                <a:srgbClr val="008000"/>
              </a:solidFill>
              <a:prstDash val="solid"/>
              <a:bevel/>
            </a:ln>
          </a:right>
          <a:top>
            <a:ln w="12700" cap="flat">
              <a:solidFill>
                <a:srgbClr val="008000"/>
              </a:solidFill>
              <a:prstDash val="solid"/>
              <a:bevel/>
            </a:ln>
          </a:top>
          <a:bottom>
            <a:ln w="254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solidFill>
                <a:srgbClr val="008000"/>
              </a:solidFill>
              <a:prstDash val="solid"/>
              <a:bevel/>
            </a:ln>
          </a:insideH>
          <a:insideV>
            <a:ln w="12700" cap="flat">
              <a:solidFill>
                <a:srgbClr val="008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DDAB2">
              <a:alpha val="39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008000"/>
                </a:solidFill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008000"/>
                </a:solidFill>
              </a:defRPr>
            </a:pPr>
          </a:p>
        </p:txBody>
      </p:sp>
      <p:pic>
        <p:nvPicPr>
          <p:cNvPr id="1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4662487"/>
            <a:ext cx="9150350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4F8633"/>
              </a:gs>
            </a:gsLst>
            <a:lin ang="138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grpSp>
        <p:nvGrpSpPr>
          <p:cNvPr id="23" name="Group 23"/>
          <p:cNvGrpSpPr/>
          <p:nvPr/>
        </p:nvGrpSpPr>
        <p:grpSpPr>
          <a:xfrm>
            <a:off x="-12193" y="4952999"/>
            <a:ext cx="9162290" cy="1917193"/>
            <a:chOff x="0" y="0"/>
            <a:chExt cx="9162288" cy="1917191"/>
          </a:xfrm>
        </p:grpSpPr>
        <p:sp>
          <p:nvSpPr>
            <p:cNvPr id="19" name="Shape 19"/>
            <p:cNvSpPr/>
            <p:nvPr/>
          </p:nvSpPr>
          <p:spPr>
            <a:xfrm>
              <a:off x="1699705" y="0"/>
              <a:ext cx="7456488" cy="4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DDAB2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008000"/>
                  </a:solidFill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48705" y="284163"/>
              <a:ext cx="9107488" cy="7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008000"/>
                  </a:solidFill>
                </a:defRPr>
              </a:pPr>
            </a:p>
          </p:txBody>
        </p:sp>
        <p:pic>
          <p:nvPicPr>
            <p:cNvPr id="21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96" y="39623"/>
              <a:ext cx="9156193" cy="1877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3528"/>
              <a:ext cx="9162289" cy="816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8BBD71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Click to edit Master text styles</a:t>
            </a:r>
            <a:endParaRPr sz="2700">
              <a:solidFill>
                <a:srgbClr val="FFFF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Second level</a:t>
            </a:r>
            <a:endParaRPr sz="2700">
              <a:solidFill>
                <a:srgbClr val="FFFF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Third level</a:t>
            </a:r>
            <a:endParaRPr sz="2700">
              <a:solidFill>
                <a:srgbClr val="FFFF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Fourth level</a:t>
            </a:r>
            <a:endParaRPr sz="2700">
              <a:solidFill>
                <a:srgbClr val="FFFF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Fifth level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DDAB2">
              <a:alpha val="39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1" name="Shape 31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3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8BBD71"/>
                </a:solidFill>
              </a:rPr>
              <a:t>Click to edit Master title style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Click to edit Master text styles</a:t>
            </a:r>
            <a:endParaRPr sz="2700">
              <a:solidFill>
                <a:srgbClr val="FFFF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Second level</a:t>
            </a:r>
            <a:endParaRPr sz="2700">
              <a:solidFill>
                <a:srgbClr val="FFFF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Third level</a:t>
            </a:r>
            <a:endParaRPr sz="2700">
              <a:solidFill>
                <a:srgbClr val="FFFF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Fourth level</a:t>
            </a:r>
            <a:endParaRPr sz="2700">
              <a:solidFill>
                <a:srgbClr val="FFFF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Fifth level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003300"/>
                </a:solidFill>
              </a:rP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Click to edit Master text styles</a:t>
            </a:r>
            <a:endParaRPr sz="2700">
              <a:solidFill>
                <a:srgbClr val="008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Second level</a:t>
            </a:r>
            <a:endParaRPr sz="2700">
              <a:solidFill>
                <a:srgbClr val="00800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Third level</a:t>
            </a:r>
            <a:endParaRPr sz="2700">
              <a:solidFill>
                <a:srgbClr val="00800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Fourth level</a:t>
            </a:r>
            <a:endParaRPr sz="2700">
              <a:solidFill>
                <a:srgbClr val="00800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DDAB2">
              <a:alpha val="39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3" name="Shape 43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4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8BBD71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Click to edit Master text styles</a:t>
            </a:r>
            <a:endParaRPr sz="2700">
              <a:solidFill>
                <a:srgbClr val="FFFF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Second level</a:t>
            </a:r>
            <a:endParaRPr sz="2700">
              <a:solidFill>
                <a:srgbClr val="FFFF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Third level</a:t>
            </a:r>
            <a:endParaRPr sz="2700">
              <a:solidFill>
                <a:srgbClr val="FFFF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Fourth level</a:t>
            </a:r>
            <a:endParaRPr sz="2700">
              <a:solidFill>
                <a:srgbClr val="FFFF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Fifth level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003300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Click to edit Master text styles</a:t>
            </a:r>
            <a:endParaRPr sz="2700">
              <a:solidFill>
                <a:srgbClr val="008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Second level</a:t>
            </a:r>
            <a:endParaRPr sz="2700">
              <a:solidFill>
                <a:srgbClr val="00800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Third level</a:t>
            </a:r>
            <a:endParaRPr sz="2700">
              <a:solidFill>
                <a:srgbClr val="00800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Fourth level</a:t>
            </a:r>
            <a:endParaRPr sz="2700">
              <a:solidFill>
                <a:srgbClr val="00800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</a:rPr>
              <a:t>Fifth level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DDAB2">
              <a:alpha val="39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5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DD79B"/>
              </a:gs>
              <a:gs pos="27999">
                <a:srgbClr val="98D07D"/>
              </a:gs>
              <a:gs pos="100000">
                <a:srgbClr val="6B9E51"/>
              </a:gs>
            </a:gsLst>
            <a:lin ang="5400000"/>
          </a:gradFill>
          <a:ln w="3175" cap="rnd">
            <a:solidFill>
              <a:srgbClr val="658A51"/>
            </a:solidFill>
            <a:round/>
          </a:ln>
          <a:effectLst>
            <a:outerShdw sx="100000" sy="100000" kx="0" ky="0" algn="b" rotWithShape="0" blurRad="63500" dist="25400" dir="5400000">
              <a:srgbClr val="000000">
                <a:alpha val="45999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DD79B"/>
              </a:gs>
              <a:gs pos="27999">
                <a:srgbClr val="98D07D"/>
              </a:gs>
              <a:gs pos="100000">
                <a:srgbClr val="6B9E51"/>
              </a:gs>
            </a:gsLst>
            <a:lin ang="5400000"/>
          </a:gradFill>
          <a:ln w="3175" cap="rnd">
            <a:solidFill>
              <a:srgbClr val="658A51"/>
            </a:solidFill>
            <a:round/>
          </a:ln>
          <a:effectLst>
            <a:outerShdw sx="100000" sy="100000" kx="0" ky="0" algn="b" rotWithShape="0" blurRad="63500" dist="25400" dir="5400000">
              <a:srgbClr val="000000">
                <a:alpha val="45999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8BBD71"/>
                </a:solidFill>
              </a:rPr>
              <a:t>Click to edit Master title style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Click to edit Master text styles</a:t>
            </a:r>
            <a:endParaRPr sz="2700">
              <a:solidFill>
                <a:srgbClr val="FFFF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Second level</a:t>
            </a:r>
            <a:endParaRPr sz="2700">
              <a:solidFill>
                <a:srgbClr val="FFFF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Third level</a:t>
            </a:r>
            <a:endParaRPr sz="2700">
              <a:solidFill>
                <a:srgbClr val="FFFF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Fourth level</a:t>
            </a:r>
            <a:endParaRPr sz="2700">
              <a:solidFill>
                <a:srgbClr val="FFFF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Fifth level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DDAB2">
              <a:alpha val="39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" name="Shape 3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pic>
        <p:nvPicPr>
          <p:cNvPr id="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3636962" y="3005137"/>
            <a:ext cx="182563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DD79B"/>
              </a:gs>
              <a:gs pos="27999">
                <a:srgbClr val="98D07D"/>
              </a:gs>
              <a:gs pos="100000">
                <a:srgbClr val="6B9E51"/>
              </a:gs>
            </a:gsLst>
            <a:lin ang="5400000"/>
          </a:gradFill>
          <a:ln w="3175" cap="rnd">
            <a:solidFill>
              <a:srgbClr val="658A51"/>
            </a:solidFill>
            <a:round/>
          </a:ln>
          <a:effectLst>
            <a:outerShdw sx="100000" sy="100000" kx="0" ky="0" algn="b" rotWithShape="0" blurRad="63500" dist="25400" dir="5400000">
              <a:srgbClr val="000000">
                <a:alpha val="45999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" name="Shape 7"/>
          <p:cNvSpPr/>
          <p:nvPr/>
        </p:nvSpPr>
        <p:spPr>
          <a:xfrm>
            <a:off x="3449637" y="3005137"/>
            <a:ext cx="18415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DD79B"/>
              </a:gs>
              <a:gs pos="27999">
                <a:srgbClr val="98D07D"/>
              </a:gs>
              <a:gs pos="100000">
                <a:srgbClr val="6B9E51"/>
              </a:gs>
            </a:gsLst>
            <a:lin ang="5400000"/>
          </a:gradFill>
          <a:ln w="3175" cap="rnd">
            <a:solidFill>
              <a:srgbClr val="658A51"/>
            </a:solidFill>
            <a:round/>
          </a:ln>
          <a:effectLst>
            <a:outerShdw sx="100000" sy="100000" kx="0" ky="0" algn="b" rotWithShape="0" blurRad="63500" dist="25400" dir="5400000">
              <a:srgbClr val="000000">
                <a:alpha val="45999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457200" y="211137"/>
            <a:ext cx="82296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8BBD71"/>
                </a:solidFill>
              </a:rPr>
              <a:t>Click to edit Master title style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481137"/>
            <a:ext cx="8229600" cy="537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Click to edit Master text styles</a:t>
            </a:r>
            <a:endParaRPr sz="2700">
              <a:solidFill>
                <a:srgbClr val="FFFF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Second level</a:t>
            </a:r>
            <a:endParaRPr sz="2700">
              <a:solidFill>
                <a:srgbClr val="FFFF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Third level</a:t>
            </a:r>
            <a:endParaRPr sz="2700">
              <a:solidFill>
                <a:srgbClr val="FFFF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Fourth level</a:t>
            </a:r>
            <a:endParaRPr sz="2700">
              <a:solidFill>
                <a:srgbClr val="FFFF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99"/>
                </a:solidFill>
              </a:rPr>
              <a:t>Fifth level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8647112" y="6522531"/>
            <a:ext cx="366713" cy="251332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000"/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transition spd="med" advClick="1"/>
  <p:txStyles>
    <p:titleStyle>
      <a:lvl1pPr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1pPr>
      <a:lvl2pPr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2pPr>
      <a:lvl3pPr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3pPr>
      <a:lvl4pPr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4pPr>
      <a:lvl5pPr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5pPr>
      <a:lvl6pPr indent="457200"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6pPr>
      <a:lvl7pPr indent="914400"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7pPr>
      <a:lvl8pPr indent="1371600"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8pPr>
      <a:lvl9pPr indent="1828800">
        <a:defRPr b="1" sz="4100">
          <a:solidFill>
            <a:srgbClr val="8BBD71"/>
          </a:solidFill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365125" indent="-255587">
        <a:spcBef>
          <a:spcPts val="400"/>
        </a:spcBef>
        <a:buClr>
          <a:srgbClr val="8BBD71"/>
        </a:buClr>
        <a:buSzPct val="68000"/>
        <a:buFont typeface="Wingdings 3"/>
        <a:buChar char="●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1pPr>
      <a:lvl2pPr marL="660468" indent="-268356">
        <a:spcBef>
          <a:spcPts val="400"/>
        </a:spcBef>
        <a:buClr>
          <a:srgbClr val="8BBD71"/>
        </a:buClr>
        <a:buSzPct val="100000"/>
        <a:buFont typeface="Wingdings 3"/>
        <a:buChar char="◦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2pPr>
      <a:lvl3pPr marL="924151" indent="-293914">
        <a:spcBef>
          <a:spcPts val="400"/>
        </a:spcBef>
        <a:buClr>
          <a:srgbClr val="8BBD71"/>
        </a:buClr>
        <a:buSzPct val="100000"/>
        <a:buFont typeface="Wingdings 3"/>
        <a:buChar char="●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3pPr>
      <a:lvl4pPr marL="1239252" indent="-324852">
        <a:spcBef>
          <a:spcPts val="400"/>
        </a:spcBef>
        <a:buClr>
          <a:srgbClr val="8BBD71"/>
        </a:buClr>
        <a:buSzPct val="100000"/>
        <a:buFont typeface="Wingdings 3"/>
        <a:buChar char="●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4pPr>
      <a:lvl5pPr marL="1485900" indent="-342900">
        <a:spcBef>
          <a:spcPts val="400"/>
        </a:spcBef>
        <a:buClr>
          <a:srgbClr val="8BBD71"/>
        </a:buClr>
        <a:buSzPct val="100000"/>
        <a:buFont typeface="Wingdings 3"/>
        <a:buChar char="●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5pPr>
      <a:lvl6pPr marL="1943100" indent="-342900">
        <a:spcBef>
          <a:spcPts val="400"/>
        </a:spcBef>
        <a:buClr>
          <a:srgbClr val="8BBD71"/>
        </a:buClr>
        <a:buSzPct val="100000"/>
        <a:buFont typeface="Wingdings 3"/>
        <a:buChar char="•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6pPr>
      <a:lvl7pPr marL="2400300" indent="-342900">
        <a:spcBef>
          <a:spcPts val="400"/>
        </a:spcBef>
        <a:buClr>
          <a:srgbClr val="8BBD71"/>
        </a:buClr>
        <a:buSzPct val="100000"/>
        <a:buFont typeface="Wingdings 3"/>
        <a:buChar char="•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7pPr>
      <a:lvl8pPr marL="2857500" indent="-342900">
        <a:spcBef>
          <a:spcPts val="400"/>
        </a:spcBef>
        <a:buClr>
          <a:srgbClr val="8BBD71"/>
        </a:buClr>
        <a:buSzPct val="100000"/>
        <a:buFont typeface="Wingdings 3"/>
        <a:buChar char="•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8pPr>
      <a:lvl9pPr marL="3314700" indent="-342900">
        <a:spcBef>
          <a:spcPts val="400"/>
        </a:spcBef>
        <a:buClr>
          <a:srgbClr val="8BBD71"/>
        </a:buClr>
        <a:buSzPct val="100000"/>
        <a:buFont typeface="Wingdings 3"/>
        <a:buChar char="•"/>
        <a:defRPr sz="2700">
          <a:solidFill>
            <a:srgbClr val="FFFF99"/>
          </a:solidFill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mu.edu/acac" TargetMode="External"/><Relationship Id="rId3" Type="http://schemas.openxmlformats.org/officeDocument/2006/relationships/hyperlink" Target="http://projects.coe.uga.edu/epltt/index.php?title=Bloom%257s_Taxonomy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5" y="1139825"/>
            <a:ext cx="8285163" cy="27622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body" idx="4294967295"/>
          </p:nvPr>
        </p:nvSpPr>
        <p:spPr>
          <a:xfrm>
            <a:off x="685800" y="3611562"/>
            <a:ext cx="7772400" cy="12001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r">
              <a:buSzTx/>
              <a:buNone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3300"/>
              </a:solidFill>
            </a:endParaRPr>
          </a:p>
          <a:p>
            <a:pPr lvl="0" marL="0" indent="0" algn="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An Overview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  <p:bldP build="p" bldLvl="1" animBg="1" rev="0" advAuto="0" spid="6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5587" indent="-14605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It Takes Time!!!!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0712" indent="-228600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Develop effective study practices…and stick with them.</a:t>
            </a: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Review notes regularly, contrasting them with the textbook.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Attend every class meeting.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Attend study groups even if you don’t think you need to.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Determine if you are a night owl or morning dove and set a schedule – MANAGE YOUR TIME!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Discuss concerns with your professors.  They can help you “put all of the pieces together”.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Avoid becoming discouraged if you don’t see immediate results.  Try and learn from these experiences…what  can you do differently to attain the outcome you desire?</a:t>
            </a:r>
          </a:p>
        </p:txBody>
      </p:sp>
      <p:pic>
        <p:nvPicPr>
          <p:cNvPr id="9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12" y="268287"/>
            <a:ext cx="8491538" cy="115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1"/>
      <p:bldP build="p" bldLvl="1" animBg="1" rev="0" advAuto="0" spid="9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idx="4294967295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36726" indent="-227188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Develop a goal…what do you </a:t>
            </a:r>
            <a:r>
              <a:rPr i="1"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to achieve?  What do you </a:t>
            </a:r>
            <a:r>
              <a:rPr i="1"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to achieve.</a:t>
            </a: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36726" indent="-227188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Maintain a positive attitude.</a:t>
            </a: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36726" indent="-227188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Foster a </a:t>
            </a:r>
            <a:r>
              <a:rPr i="1" sz="24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sz="24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interest in your studies.</a:t>
            </a: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36726" indent="-227188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Do your best to stay focused…throughout the semester.</a:t>
            </a: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08000"/>
              </a:solidFill>
            </a:endParaRPr>
          </a:p>
          <a:p>
            <a:pPr lvl="0" marL="336726" indent="-227188">
              <a:lnSpc>
                <a:spcPct val="8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Try a process-oriented approach.  </a:t>
            </a:r>
            <a:endParaRPr sz="24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8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Think about the steps in Bloom’s Taxonomy.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8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can you be systematic with your learning style?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8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Are you learning, or just preparing to answer test questions?</a:t>
            </a:r>
          </a:p>
        </p:txBody>
      </p:sp>
      <p:pic>
        <p:nvPicPr>
          <p:cNvPr id="9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12" y="60325"/>
            <a:ext cx="8491538" cy="145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500"/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  <p:bldP build="p" bldLvl="1" animBg="1" rev="0" advAuto="0" spid="9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371600" y="1371600"/>
            <a:ext cx="5943600" cy="205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This PowerPoint presentation is the property of Northern Michigan University’s Academic &amp; Career Advisement Center.  It may not be reproduced without written consent.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  <a:hlinkClick r:id="rId2" invalidUrl="" action="" tgtFrame="" tooltip="" history="1" highlightClick="0" endSnd="0"/>
              </a:rPr>
              <a:t>www.nmu.edu/acac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endParaRPr>
              <a:solidFill>
                <a:srgbClr val="008000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4400" y="3810000"/>
            <a:ext cx="6934200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Presentation adapted from ”Your Guide to College Success”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(Santrock &amp; Halonen, 2002).  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Additional material adapted from the following website: </a:t>
            </a: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rPr>
              <a:t>http://projects.coe.uga.edu/epltt/index.php?title=Bloom%7s_Taxonomy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body" idx="4294967295"/>
          </p:nvPr>
        </p:nvSpPr>
        <p:spPr>
          <a:xfrm>
            <a:off x="838200" y="1752599"/>
            <a:ext cx="4267200" cy="44989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Remembering 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Applying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Analyzing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Evaluating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Other Considerations…</a:t>
            </a:r>
          </a:p>
        </p:txBody>
      </p:sp>
      <p:pic>
        <p:nvPicPr>
          <p:cNvPr id="7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MPj04394490000[1].jpg" descr="C:\Documents and Settings\wirichar\Local Settings\Temporary Internet Files\Content.IE5\C20Q34CV\MPj04394490000[1]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143000"/>
            <a:ext cx="3195638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4294967295"/>
          </p:nvPr>
        </p:nvSpPr>
        <p:spPr>
          <a:xfrm>
            <a:off x="1219200" y="1524000"/>
            <a:ext cx="6705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you remember…usually simple, short answers.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are the names of the bones in your arm?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When did WWII begin?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Definitions.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Flashcard facts.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is your reading assignment for next week?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When is your next test?</a:t>
            </a:r>
          </a:p>
        </p:txBody>
      </p:sp>
      <p:pic>
        <p:nvPicPr>
          <p:cNvPr id="7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  <p:bldP build="p" bldLvl="1" animBg="1" rev="0" advAuto="0" spid="7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Moving toward in-depth understanding…and being able to construct meaning.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409575" indent="-300037">
              <a:buSzPct val="68000"/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Expand on simple memorization to create a bigger “picture”.</a:t>
            </a: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365125" indent="-255587">
              <a:buSzPct val="68000"/>
              <a:buChar char=""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309562" indent="-200025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Name three ways in which Abraham Lincoln is considered a successful president.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309562" indent="-200025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are the recurrent themes in the movie “Anatomy of a Murder”?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309562" indent="-200025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does the central nervous system coordinate movement?</a:t>
            </a:r>
          </a:p>
        </p:txBody>
      </p:sp>
      <p:pic>
        <p:nvPicPr>
          <p:cNvPr id="7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6" grpId="2"/>
      <p:bldP build="whole" bldLvl="1" animBg="1" rev="0" advAuto="0" spid="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body" idx="4294967295"/>
          </p:nvPr>
        </p:nvSpPr>
        <p:spPr>
          <a:xfrm>
            <a:off x="603250" y="1600200"/>
            <a:ext cx="854075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Put your knowledge to use…implement your understanding.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 other filmmakers tend to borrow from Spielberg’s methods?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might Oliver Stone have directed the film E.T.?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can you apply knowledge to a situation or problem?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Math applied to construction and business… 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Making Powerpoint presentations for class.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Public speaking. </a:t>
            </a:r>
          </a:p>
        </p:txBody>
      </p:sp>
      <p:pic>
        <p:nvPicPr>
          <p:cNvPr id="8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1"/>
      <p:bldP build="p" bldLvl="1" animBg="1" rev="0" advAuto="0" spid="7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4294967295"/>
          </p:nvPr>
        </p:nvSpPr>
        <p:spPr>
          <a:xfrm>
            <a:off x="457200" y="1295400"/>
            <a:ext cx="84582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3217" indent="-240252" defTabSz="859536">
              <a:spcBef>
                <a:spcPts val="300"/>
              </a:spcBef>
              <a:buChar char=""/>
              <a:defRPr sz="1800">
                <a:solidFill>
                  <a:srgbClr val="000000"/>
                </a:solidFill>
              </a:defRPr>
            </a:pPr>
            <a:r>
              <a:rPr sz="2538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Think critically about what you know.</a:t>
            </a:r>
            <a:endParaRPr sz="2538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43217" indent="-240252" defTabSz="859536">
              <a:spcBef>
                <a:spcPts val="300"/>
              </a:spcBef>
              <a:buChar char=""/>
              <a:defRPr sz="1800">
                <a:solidFill>
                  <a:srgbClr val="000000"/>
                </a:solidFill>
              </a:defRPr>
            </a:pPr>
            <a:endParaRPr sz="2538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43217" indent="-240252" defTabSz="859536">
              <a:spcBef>
                <a:spcPts val="300"/>
              </a:spcBef>
              <a:buChar char=""/>
              <a:defRPr sz="1800">
                <a:solidFill>
                  <a:srgbClr val="000000"/>
                </a:solidFill>
              </a:defRPr>
            </a:pPr>
            <a:r>
              <a:rPr sz="2538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Analysis requires you to…</a:t>
            </a:r>
            <a:endParaRPr sz="2538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Examine what you know.   Do you really know?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Determine how do concepts relate to one another?  An overall structure?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 able to answer multi-faceted questions.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Discuss topics at length, and offer insight.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83469" indent="-214884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endParaRPr sz="216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43217" indent="-240252" defTabSz="859536">
              <a:spcBef>
                <a:spcPts val="300"/>
              </a:spcBef>
              <a:buChar char=""/>
              <a:defRPr sz="1800">
                <a:solidFill>
                  <a:srgbClr val="000000"/>
                </a:solidFill>
              </a:defRPr>
            </a:pPr>
            <a:r>
              <a:rPr sz="2538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538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Why are “Friday the 13</a:t>
            </a:r>
            <a:r>
              <a:rPr baseline="29872"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” films so financially successful?  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Are they successful financially compared to other similar films?  Why?  Why not?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roles has technology played in recent horror films ?</a:t>
            </a:r>
            <a:endParaRPr sz="1692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36755" indent="-168170" defTabSz="859536">
              <a:spcBef>
                <a:spcPts val="2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would you classify Jason’s personality?  Why?</a:t>
            </a:r>
          </a:p>
        </p:txBody>
      </p:sp>
      <p:pic>
        <p:nvPicPr>
          <p:cNvPr id="8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5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1"/>
      <p:bldP build="p" bldLvl="1" animBg="1" rev="0" advAuto="0" spid="8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4294967295"/>
          </p:nvPr>
        </p:nvSpPr>
        <p:spPr>
          <a:xfrm>
            <a:off x="457200" y="1481137"/>
            <a:ext cx="8229600" cy="47672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Bringing all the pieces together.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judgments or assumptions can be made after you’ve critiqued the information?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types of story lines are popular with the horror film audience?  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are some characteristics of that type of audience?  Why are those unique?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might Spielberg’s films be different if he’d been born 20 years earlier?</a:t>
            </a:r>
          </a:p>
        </p:txBody>
      </p:sp>
      <p:pic>
        <p:nvPicPr>
          <p:cNvPr id="8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5" grpId="2"/>
      <p:bldP build="whole" bldLvl="1" animBg="1" rev="0" advAuto="0" spid="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body" idx="4294967295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7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0712" indent="-228600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Write an essay detailing how Spielberg’s directing style is unique when compared to other directors of his time.</a:t>
            </a: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0712" indent="-228600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Prepare an audio/visual presentation illustrating the development of special effects techniques over the past 30 years. </a:t>
            </a: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0712" indent="-228600"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Create a website that rates horror films.  </a:t>
            </a:r>
            <a:endParaRPr sz="2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826180" indent="-195942">
              <a:spcBef>
                <a:spcPts val="300"/>
              </a:spcBef>
              <a:buClr>
                <a:srgbClr val="527C3A"/>
              </a:buClr>
              <a:buFont typeface="Wingdings 2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will your ratings be based on?</a:t>
            </a:r>
          </a:p>
        </p:txBody>
      </p:sp>
      <p:pic>
        <p:nvPicPr>
          <p:cNvPr id="8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8" grpId="2"/>
      <p:bldP build="whole" bldLvl="1" animBg="1" rev="0" advAuto="0" spid="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idx="4294967295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74591" indent="-265053">
              <a:lnSpc>
                <a:spcPct val="9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Memory plays a huge role in the process of learning.</a:t>
            </a:r>
            <a:endParaRPr sz="28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74591" indent="-265053">
              <a:lnSpc>
                <a:spcPct val="9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Short-Term Memory</a:t>
            </a:r>
            <a:endParaRPr sz="28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9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Very Fragile – retains 7 “chunks” of info for about 30 seconds.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har char="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74591" indent="-265053">
              <a:lnSpc>
                <a:spcPct val="90000"/>
              </a:lnSpc>
              <a:buChar char="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Long-Term Memory</a:t>
            </a:r>
            <a:endParaRPr sz="28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9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Endures without much practice.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9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Built through association (the more you know the easier it is to learn).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9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Can help to fill in “gaps” in short-term memory.</a:t>
            </a:r>
            <a:endParaRPr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571016" indent="-178904">
              <a:lnSpc>
                <a:spcPct val="90000"/>
              </a:lnSpc>
              <a:spcBef>
                <a:spcPts val="300"/>
              </a:spcBef>
              <a:buFont typeface="Verdana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If you don’t use it, you may find that you lose some of it.</a:t>
            </a:r>
          </a:p>
        </p:txBody>
      </p:sp>
      <p:pic>
        <p:nvPicPr>
          <p:cNvPr id="9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66675"/>
            <a:ext cx="8699500" cy="1360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  <p:bldP build="p" bldLvl="1" animBg="1" rev="0" advAuto="0" spid="9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FFFF99"/>
      </a:dk1>
      <a:lt1>
        <a:srgbClr val="FFFF99"/>
      </a:lt1>
      <a:dk2>
        <a:srgbClr val="A7A7A7"/>
      </a:dk2>
      <a:lt2>
        <a:srgbClr val="535353"/>
      </a:lt2>
      <a:accent1>
        <a:srgbClr val="8BBD71"/>
      </a:accent1>
      <a:accent2>
        <a:srgbClr val="527C3A"/>
      </a:accent2>
      <a:accent3>
        <a:srgbClr val="FFFFC9"/>
      </a:accent3>
      <a:accent4>
        <a:srgbClr val="006D00"/>
      </a:accent4>
      <a:accent5>
        <a:srgbClr val="C3D9BB"/>
      </a:accent5>
      <a:accent6>
        <a:srgbClr val="4A703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00"/>
        </a:solidFill>
        <a:ln w="25400" cap="flat">
          <a:solidFill>
            <a:srgbClr val="8BBD71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99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BBD7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99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BBD71"/>
      </a:accent1>
      <a:accent2>
        <a:srgbClr val="527C3A"/>
      </a:accent2>
      <a:accent3>
        <a:srgbClr val="FFFFC9"/>
      </a:accent3>
      <a:accent4>
        <a:srgbClr val="006D00"/>
      </a:accent4>
      <a:accent5>
        <a:srgbClr val="C3D9BB"/>
      </a:accent5>
      <a:accent6>
        <a:srgbClr val="4A703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00"/>
        </a:solidFill>
        <a:ln w="25400" cap="flat">
          <a:solidFill>
            <a:srgbClr val="8BBD71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99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BBD7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99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